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81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8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779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428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460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7879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801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131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572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610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335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4147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3533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74562-6AE3-430D-8E5C-F30AE6CAFAC5}" type="datetimeFigureOut">
              <a:rPr lang="it-IT" smtClean="0"/>
              <a:t>22/07/2019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8E7E7-8DCA-42AB-A594-C751C8FFBF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8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1A0884-1CC4-435E-AA6C-460F43D842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974" y="333375"/>
            <a:ext cx="825182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ja-JP" sz="2000" dirty="0">
                <a:solidFill>
                  <a:schemeClr val="tx1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Traceability chain selected for Konica Minolta (KM) </a:t>
            </a:r>
            <a:r>
              <a:rPr lang="en-US" altLang="ja-JP" sz="2000" dirty="0" err="1">
                <a:solidFill>
                  <a:schemeClr val="tx1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hs-cTn</a:t>
            </a:r>
            <a:r>
              <a:rPr lang="en-US" altLang="ja-JP" sz="2000" dirty="0">
                <a:solidFill>
                  <a:schemeClr val="tx1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 I measuring system</a:t>
            </a:r>
            <a:endParaRPr lang="ja-JP" altLang="en-US" sz="2000" dirty="0">
              <a:solidFill>
                <a:schemeClr val="tx1"/>
              </a:solidFill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テキスト ボックス 3">
            <a:extLst>
              <a:ext uri="{FF2B5EF4-FFF2-40B4-BE49-F238E27FC236}">
                <a16:creationId xmlns:a16="http://schemas.microsoft.com/office/drawing/2014/main" id="{40DB31E9-6F6B-491F-B2A9-396C8A79F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0" y="1147763"/>
            <a:ext cx="1376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ja-JP" sz="1800" u="sng" dirty="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Materials</a:t>
            </a:r>
            <a:endParaRPr kumimoji="1" lang="ja-JP" altLang="en-US" sz="1800" u="sng" dirty="0">
              <a:solidFill>
                <a:srgbClr val="000000"/>
              </a:solidFill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4" name="テキスト ボックス 4">
            <a:extLst>
              <a:ext uri="{FF2B5EF4-FFF2-40B4-BE49-F238E27FC236}">
                <a16:creationId xmlns:a16="http://schemas.microsoft.com/office/drawing/2014/main" id="{3B327D66-30A6-48C3-993C-B43C9FCD65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375" y="1141413"/>
            <a:ext cx="1727200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ja-JP" sz="1800" u="sng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Procedures</a:t>
            </a:r>
            <a:endParaRPr kumimoji="1" lang="ja-JP" altLang="en-US" sz="1800" u="sng">
              <a:solidFill>
                <a:srgbClr val="000000"/>
              </a:solidFill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5" name="テキスト ボックス 5">
            <a:extLst>
              <a:ext uri="{FF2B5EF4-FFF2-40B4-BE49-F238E27FC236}">
                <a16:creationId xmlns:a16="http://schemas.microsoft.com/office/drawing/2014/main" id="{CC1AA490-58F8-420D-8C77-D74CBDEBC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0600" y="1082675"/>
            <a:ext cx="2060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ja-JP" sz="1400" dirty="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SI</a:t>
            </a:r>
            <a:r>
              <a:rPr kumimoji="1" lang="ja-JP" altLang="it-IT" sz="1400" dirty="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 </a:t>
            </a:r>
            <a:r>
              <a:rPr kumimoji="1" lang="en-US" altLang="ja-JP" sz="1400" dirty="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unit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ja-JP" sz="1400" dirty="0" err="1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cTn</a:t>
            </a:r>
            <a:r>
              <a:rPr kumimoji="1" lang="en-US" altLang="ja-JP" sz="1400" dirty="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 I</a:t>
            </a:r>
            <a:r>
              <a:rPr kumimoji="1" lang="ja-JP" altLang="en-US" sz="1400" dirty="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（</a:t>
            </a:r>
            <a:r>
              <a:rPr kumimoji="1" lang="en-US" altLang="ja-JP" sz="1400" dirty="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mass</a:t>
            </a:r>
            <a:r>
              <a:rPr kumimoji="1" lang="ja-JP" altLang="en-US" sz="1400" dirty="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）</a:t>
            </a:r>
            <a:r>
              <a:rPr kumimoji="1" lang="en-US" altLang="ja-JP" sz="1400" dirty="0">
                <a:solidFill>
                  <a:srgbClr val="000000"/>
                </a:solidFill>
                <a:latin typeface="Arial Rounded MT Bold" panose="020F0704030504030204" pitchFamily="34" charset="0"/>
                <a:ea typeface="MS PGothic" panose="020B0600070205080204" pitchFamily="34" charset="-128"/>
              </a:rPr>
              <a:t>µg/L</a:t>
            </a:r>
            <a:endParaRPr kumimoji="1" lang="ja-JP" altLang="en-US" sz="1400" dirty="0">
              <a:solidFill>
                <a:srgbClr val="000000"/>
              </a:solidFill>
              <a:latin typeface="Arial Rounded MT Bold" panose="020F07040305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6" name="テキスト ボックス 6">
            <a:extLst>
              <a:ext uri="{FF2B5EF4-FFF2-40B4-BE49-F238E27FC236}">
                <a16:creationId xmlns:a16="http://schemas.microsoft.com/office/drawing/2014/main" id="{D2F0429E-5F1C-460F-BD82-7BEB18A1A580}"/>
              </a:ext>
            </a:extLst>
          </p:cNvPr>
          <p:cNvSpPr txBox="1"/>
          <p:nvPr/>
        </p:nvSpPr>
        <p:spPr>
          <a:xfrm>
            <a:off x="5392738" y="1679575"/>
            <a:ext cx="2938462" cy="830997"/>
          </a:xfrm>
          <a:prstGeom prst="rect">
            <a:avLst/>
          </a:prstGeom>
          <a:solidFill>
            <a:srgbClr val="BBE0E3">
              <a:lumMod val="40000"/>
              <a:lumOff val="60000"/>
            </a:srgbClr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Primary reference method: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RP-LC and amino acid analysis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7">
            <a:extLst>
              <a:ext uri="{FF2B5EF4-FFF2-40B4-BE49-F238E27FC236}">
                <a16:creationId xmlns:a16="http://schemas.microsoft.com/office/drawing/2014/main" id="{B1872464-1416-4E08-801D-88745514E671}"/>
              </a:ext>
            </a:extLst>
          </p:cNvPr>
          <p:cNvSpPr txBox="1"/>
          <p:nvPr/>
        </p:nvSpPr>
        <p:spPr>
          <a:xfrm>
            <a:off x="925513" y="2017713"/>
            <a:ext cx="2938462" cy="604837"/>
          </a:xfrm>
          <a:prstGeom prst="rect">
            <a:avLst/>
          </a:prstGeom>
          <a:solidFill>
            <a:srgbClr val="BBE0E3">
              <a:lumMod val="40000"/>
              <a:lumOff val="60000"/>
            </a:srgbClr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Purified</a:t>
            </a:r>
            <a:r>
              <a:rPr kumimoji="0" lang="it-IT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material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NIST SRM 2921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8">
            <a:extLst>
              <a:ext uri="{FF2B5EF4-FFF2-40B4-BE49-F238E27FC236}">
                <a16:creationId xmlns:a16="http://schemas.microsoft.com/office/drawing/2014/main" id="{40E31B97-4EAC-457F-8C40-5E9E7DC12A79}"/>
              </a:ext>
            </a:extLst>
          </p:cNvPr>
          <p:cNvSpPr txBox="1"/>
          <p:nvPr/>
        </p:nvSpPr>
        <p:spPr>
          <a:xfrm>
            <a:off x="5392738" y="2871788"/>
            <a:ext cx="2938462" cy="347662"/>
          </a:xfrm>
          <a:prstGeom prst="rect">
            <a:avLst/>
          </a:prstGeom>
          <a:solidFill>
            <a:srgbClr val="BBE0E3">
              <a:lumMod val="40000"/>
              <a:lumOff val="60000"/>
            </a:srgbClr>
          </a:solidFill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62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/>
                <a:ea typeface="ＭＳ Ｐゴシック" panose="020B0600070205080204" pitchFamily="50" charset="-128"/>
                <a:cs typeface="Arial" panose="020B0604020202020204" pitchFamily="34" charset="0"/>
              </a:rPr>
              <a:t>Abbott Architect </a:t>
            </a:r>
            <a:r>
              <a:rPr kumimoji="0" lang="en-US" altLang="ja-JP" sz="1662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/>
                <a:ea typeface="ＭＳ Ｐゴシック" panose="020B0600070205080204" pitchFamily="50" charset="-128"/>
                <a:cs typeface="Arial" panose="020B0604020202020204" pitchFamily="34" charset="0"/>
              </a:rPr>
              <a:t>hs-cTn</a:t>
            </a:r>
            <a:r>
              <a:rPr kumimoji="0" lang="en-US" altLang="ja-JP" sz="1662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/>
                <a:ea typeface="ＭＳ Ｐゴシック" panose="020B0600070205080204" pitchFamily="50" charset="-128"/>
                <a:cs typeface="Arial" panose="020B0604020202020204" pitchFamily="34" charset="0"/>
              </a:rPr>
              <a:t> I</a:t>
            </a:r>
            <a:endParaRPr kumimoji="0" lang="ja-JP" altLang="en-US" sz="1662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ounded MT Bold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9">
            <a:extLst>
              <a:ext uri="{FF2B5EF4-FFF2-40B4-BE49-F238E27FC236}">
                <a16:creationId xmlns:a16="http://schemas.microsoft.com/office/drawing/2014/main" id="{7623D5BA-F9D8-4DAA-BD46-C874C04C02F4}"/>
              </a:ext>
            </a:extLst>
          </p:cNvPr>
          <p:cNvSpPr txBox="1"/>
          <p:nvPr/>
        </p:nvSpPr>
        <p:spPr>
          <a:xfrm>
            <a:off x="925513" y="2944813"/>
            <a:ext cx="2938462" cy="584200"/>
          </a:xfrm>
          <a:prstGeom prst="rect">
            <a:avLst/>
          </a:prstGeom>
          <a:solidFill>
            <a:srgbClr val="BBE0E3">
              <a:lumMod val="40000"/>
              <a:lumOff val="60000"/>
            </a:srgbClr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Value-assigned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ｃ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Tn I</a:t>
            </a:r>
            <a:r>
              <a:rPr kumimoji="0" lang="it-IT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-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positive plasma pools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　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10">
            <a:extLst>
              <a:ext uri="{FF2B5EF4-FFF2-40B4-BE49-F238E27FC236}">
                <a16:creationId xmlns:a16="http://schemas.microsoft.com/office/drawing/2014/main" id="{DDD01C98-90AC-4725-936E-1BC9E4B87068}"/>
              </a:ext>
            </a:extLst>
          </p:cNvPr>
          <p:cNvSpPr txBox="1"/>
          <p:nvPr/>
        </p:nvSpPr>
        <p:spPr>
          <a:xfrm>
            <a:off x="5392738" y="3773488"/>
            <a:ext cx="2938462" cy="584200"/>
          </a:xfrm>
          <a:prstGeom prst="rect">
            <a:avLst/>
          </a:prstGeom>
          <a:solidFill>
            <a:srgbClr val="BBE0E3">
              <a:lumMod val="40000"/>
              <a:lumOff val="60000"/>
            </a:srgbClr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KM internal procedure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with 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certified quality device</a:t>
            </a:r>
          </a:p>
        </p:txBody>
      </p:sp>
      <p:sp>
        <p:nvSpPr>
          <p:cNvPr id="11" name="テキスト ボックス 11">
            <a:extLst>
              <a:ext uri="{FF2B5EF4-FFF2-40B4-BE49-F238E27FC236}">
                <a16:creationId xmlns:a16="http://schemas.microsoft.com/office/drawing/2014/main" id="{48FFA5AE-897E-4375-84A2-94839348B801}"/>
              </a:ext>
            </a:extLst>
          </p:cNvPr>
          <p:cNvSpPr txBox="1"/>
          <p:nvPr/>
        </p:nvSpPr>
        <p:spPr>
          <a:xfrm>
            <a:off x="925513" y="4081463"/>
            <a:ext cx="2938462" cy="338554"/>
          </a:xfrm>
          <a:prstGeom prst="rect">
            <a:avLst/>
          </a:prstGeom>
          <a:solidFill>
            <a:srgbClr val="BBE0E3">
              <a:lumMod val="40000"/>
              <a:lumOff val="60000"/>
            </a:srgbClr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KM product calibrator</a:t>
            </a:r>
          </a:p>
        </p:txBody>
      </p:sp>
      <p:sp>
        <p:nvSpPr>
          <p:cNvPr id="12" name="テキスト ボックス 12">
            <a:extLst>
              <a:ext uri="{FF2B5EF4-FFF2-40B4-BE49-F238E27FC236}">
                <a16:creationId xmlns:a16="http://schemas.microsoft.com/office/drawing/2014/main" id="{8CCED2D3-C6C1-40B4-88AB-FF185571E227}"/>
              </a:ext>
            </a:extLst>
          </p:cNvPr>
          <p:cNvSpPr txBox="1"/>
          <p:nvPr/>
        </p:nvSpPr>
        <p:spPr>
          <a:xfrm>
            <a:off x="5392738" y="4938713"/>
            <a:ext cx="2938462" cy="349250"/>
          </a:xfrm>
          <a:prstGeom prst="rect">
            <a:avLst/>
          </a:prstGeom>
          <a:solidFill>
            <a:srgbClr val="BBE0E3">
              <a:lumMod val="40000"/>
              <a:lumOff val="60000"/>
            </a:srgbClr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KM </a:t>
            </a:r>
            <a:r>
              <a:rPr kumimoji="0" lang="it-IT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assay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3">
            <a:extLst>
              <a:ext uri="{FF2B5EF4-FFF2-40B4-BE49-F238E27FC236}">
                <a16:creationId xmlns:a16="http://schemas.microsoft.com/office/drawing/2014/main" id="{C88B1FF9-6F49-48FA-9418-43A22318CA8E}"/>
              </a:ext>
            </a:extLst>
          </p:cNvPr>
          <p:cNvSpPr txBox="1"/>
          <p:nvPr/>
        </p:nvSpPr>
        <p:spPr>
          <a:xfrm>
            <a:off x="3792538" y="5949950"/>
            <a:ext cx="2057400" cy="584200"/>
          </a:xfrm>
          <a:prstGeom prst="rect">
            <a:avLst/>
          </a:prstGeom>
          <a:solidFill>
            <a:srgbClr val="BBE0E3">
              <a:lumMod val="40000"/>
              <a:lumOff val="60000"/>
            </a:srgbClr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Traceable </a:t>
            </a:r>
            <a:r>
              <a:rPr kumimoji="0" lang="en-US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cTn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 I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　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results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　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cxnSp>
        <p:nvCxnSpPr>
          <p:cNvPr id="14" name="直線矢印コネクタ 14">
            <a:extLst>
              <a:ext uri="{FF2B5EF4-FFF2-40B4-BE49-F238E27FC236}">
                <a16:creationId xmlns:a16="http://schemas.microsoft.com/office/drawing/2014/main" id="{BA2F2237-59B1-47C6-8902-C0A81EF93948}"/>
              </a:ext>
            </a:extLst>
          </p:cNvPr>
          <p:cNvCxnSpPr/>
          <p:nvPr/>
        </p:nvCxnSpPr>
        <p:spPr>
          <a:xfrm>
            <a:off x="4627563" y="1609725"/>
            <a:ext cx="765175" cy="479425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5" name="直線矢印コネクタ 15">
            <a:extLst>
              <a:ext uri="{FF2B5EF4-FFF2-40B4-BE49-F238E27FC236}">
                <a16:creationId xmlns:a16="http://schemas.microsoft.com/office/drawing/2014/main" id="{24DD8CD3-91A6-48EB-8065-EFDABC8B4146}"/>
              </a:ext>
            </a:extLst>
          </p:cNvPr>
          <p:cNvCxnSpPr>
            <a:stCxn id="6" idx="1"/>
            <a:endCxn id="7" idx="3"/>
          </p:cNvCxnSpPr>
          <p:nvPr/>
        </p:nvCxnSpPr>
        <p:spPr>
          <a:xfrm flipH="1">
            <a:off x="3863975" y="2095074"/>
            <a:ext cx="1528763" cy="225058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6" name="直線矢印コネクタ 16">
            <a:extLst>
              <a:ext uri="{FF2B5EF4-FFF2-40B4-BE49-F238E27FC236}">
                <a16:creationId xmlns:a16="http://schemas.microsoft.com/office/drawing/2014/main" id="{32462EE9-D382-4CF3-BB8E-66A00D24A12A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3863975" y="2320132"/>
            <a:ext cx="1528763" cy="725487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7" name="直線矢印コネクタ 17">
            <a:extLst>
              <a:ext uri="{FF2B5EF4-FFF2-40B4-BE49-F238E27FC236}">
                <a16:creationId xmlns:a16="http://schemas.microsoft.com/office/drawing/2014/main" id="{AD4FE397-F395-416D-BD34-A9793193C775}"/>
              </a:ext>
            </a:extLst>
          </p:cNvPr>
          <p:cNvCxnSpPr>
            <a:stCxn id="8" idx="1"/>
            <a:endCxn id="9" idx="3"/>
          </p:cNvCxnSpPr>
          <p:nvPr/>
        </p:nvCxnSpPr>
        <p:spPr>
          <a:xfrm flipH="1">
            <a:off x="3863975" y="3045619"/>
            <a:ext cx="1528763" cy="191294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8" name="直線矢印コネクタ 18">
            <a:extLst>
              <a:ext uri="{FF2B5EF4-FFF2-40B4-BE49-F238E27FC236}">
                <a16:creationId xmlns:a16="http://schemas.microsoft.com/office/drawing/2014/main" id="{AC8117A2-64C1-41B6-B480-8A0BC7967019}"/>
              </a:ext>
            </a:extLst>
          </p:cNvPr>
          <p:cNvCxnSpPr>
            <a:stCxn id="9" idx="3"/>
            <a:endCxn id="10" idx="1"/>
          </p:cNvCxnSpPr>
          <p:nvPr/>
        </p:nvCxnSpPr>
        <p:spPr>
          <a:xfrm>
            <a:off x="3863975" y="3236913"/>
            <a:ext cx="1528763" cy="828675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9" name="直線矢印コネクタ 19">
            <a:extLst>
              <a:ext uri="{FF2B5EF4-FFF2-40B4-BE49-F238E27FC236}">
                <a16:creationId xmlns:a16="http://schemas.microsoft.com/office/drawing/2014/main" id="{ADF4FD59-D803-4141-8CBB-BCEB32373354}"/>
              </a:ext>
            </a:extLst>
          </p:cNvPr>
          <p:cNvCxnSpPr>
            <a:stCxn id="10" idx="1"/>
            <a:endCxn id="11" idx="3"/>
          </p:cNvCxnSpPr>
          <p:nvPr/>
        </p:nvCxnSpPr>
        <p:spPr>
          <a:xfrm flipH="1">
            <a:off x="3863975" y="4065588"/>
            <a:ext cx="1528763" cy="185152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0" name="直線矢印コネクタ 20">
            <a:extLst>
              <a:ext uri="{FF2B5EF4-FFF2-40B4-BE49-F238E27FC236}">
                <a16:creationId xmlns:a16="http://schemas.microsoft.com/office/drawing/2014/main" id="{5D700350-119A-42B7-BF29-34D61664AD28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3863975" y="4250740"/>
            <a:ext cx="1528763" cy="862598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arrow"/>
          </a:ln>
          <a:effectLst/>
        </p:spPr>
      </p:cxnSp>
      <p:sp>
        <p:nvSpPr>
          <p:cNvPr id="21" name="テキスト ボックス 23">
            <a:extLst>
              <a:ext uri="{FF2B5EF4-FFF2-40B4-BE49-F238E27FC236}">
                <a16:creationId xmlns:a16="http://schemas.microsoft.com/office/drawing/2014/main" id="{C6F05569-F3BC-4029-A5A9-0CB4AFC0B562}"/>
              </a:ext>
            </a:extLst>
          </p:cNvPr>
          <p:cNvSpPr txBox="1"/>
          <p:nvPr/>
        </p:nvSpPr>
        <p:spPr>
          <a:xfrm>
            <a:off x="925513" y="5167313"/>
            <a:ext cx="2936875" cy="347662"/>
          </a:xfrm>
          <a:prstGeom prst="rect">
            <a:avLst/>
          </a:prstGeom>
          <a:solidFill>
            <a:srgbClr val="BBE0E3">
              <a:lumMod val="40000"/>
              <a:lumOff val="60000"/>
            </a:srgbClr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Patient samples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/>
                <a:ea typeface="MS PGothic" panose="020B0600070205080204" pitchFamily="34" charset="-128"/>
                <a:cs typeface="Arial" panose="020B0604020202020204" pitchFamily="34" charset="0"/>
              </a:rPr>
              <a:t>　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cxnSp>
        <p:nvCxnSpPr>
          <p:cNvPr id="22" name="直線矢印コネクタ 24">
            <a:extLst>
              <a:ext uri="{FF2B5EF4-FFF2-40B4-BE49-F238E27FC236}">
                <a16:creationId xmlns:a16="http://schemas.microsoft.com/office/drawing/2014/main" id="{FF8E6A06-B3BD-4D78-A224-DB41F1A6D6ED}"/>
              </a:ext>
            </a:extLst>
          </p:cNvPr>
          <p:cNvCxnSpPr>
            <a:endCxn id="21" idx="3"/>
          </p:cNvCxnSpPr>
          <p:nvPr/>
        </p:nvCxnSpPr>
        <p:spPr>
          <a:xfrm flipH="1">
            <a:off x="3862388" y="5110163"/>
            <a:ext cx="1530350" cy="230187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3" name="直線矢印コネクタ 25">
            <a:extLst>
              <a:ext uri="{FF2B5EF4-FFF2-40B4-BE49-F238E27FC236}">
                <a16:creationId xmlns:a16="http://schemas.microsoft.com/office/drawing/2014/main" id="{F03D2B0B-8333-4D55-8862-D9D52088E8A1}"/>
              </a:ext>
            </a:extLst>
          </p:cNvPr>
          <p:cNvCxnSpPr>
            <a:endCxn id="13" idx="0"/>
          </p:cNvCxnSpPr>
          <p:nvPr/>
        </p:nvCxnSpPr>
        <p:spPr>
          <a:xfrm>
            <a:off x="3862388" y="5337175"/>
            <a:ext cx="958850" cy="612775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977016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68</Words>
  <Application>Microsoft Office PowerPoint</Application>
  <PresentationFormat>Presentazione su schermo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Panteghini</dc:creator>
  <cp:lastModifiedBy>admin</cp:lastModifiedBy>
  <cp:revision>7</cp:revision>
  <dcterms:created xsi:type="dcterms:W3CDTF">2019-07-12T08:01:33Z</dcterms:created>
  <dcterms:modified xsi:type="dcterms:W3CDTF">2019-07-22T15:08:33Z</dcterms:modified>
</cp:coreProperties>
</file>